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
  </p:notesMasterIdLst>
  <p:handoutMasterIdLst>
    <p:handoutMasterId r:id="rId4"/>
  </p:handoutMasterIdLst>
  <p:sldIdLst>
    <p:sldId id="256" r:id="rId2"/>
  </p:sldIdLst>
  <p:sldSz cx="25203150" cy="36004500"/>
  <p:notesSz cx="6858000" cy="9144000"/>
  <p:defaultTextStyle>
    <a:defPPr>
      <a:defRPr lang="fa-IR"/>
    </a:defPPr>
    <a:lvl1pPr marL="0" algn="r" defTabSz="3497580" rtl="1" eaLnBrk="1" latinLnBrk="0" hangingPunct="1">
      <a:defRPr sz="6900" kern="1200">
        <a:solidFill>
          <a:schemeClr val="tx1"/>
        </a:solidFill>
        <a:latin typeface="+mn-lt"/>
        <a:ea typeface="+mn-ea"/>
        <a:cs typeface="+mn-cs"/>
      </a:defRPr>
    </a:lvl1pPr>
    <a:lvl2pPr marL="1748790" algn="r" defTabSz="3497580" rtl="1" eaLnBrk="1" latinLnBrk="0" hangingPunct="1">
      <a:defRPr sz="6900" kern="1200">
        <a:solidFill>
          <a:schemeClr val="tx1"/>
        </a:solidFill>
        <a:latin typeface="+mn-lt"/>
        <a:ea typeface="+mn-ea"/>
        <a:cs typeface="+mn-cs"/>
      </a:defRPr>
    </a:lvl2pPr>
    <a:lvl3pPr marL="3497580" algn="r" defTabSz="3497580" rtl="1" eaLnBrk="1" latinLnBrk="0" hangingPunct="1">
      <a:defRPr sz="6900" kern="1200">
        <a:solidFill>
          <a:schemeClr val="tx1"/>
        </a:solidFill>
        <a:latin typeface="+mn-lt"/>
        <a:ea typeface="+mn-ea"/>
        <a:cs typeface="+mn-cs"/>
      </a:defRPr>
    </a:lvl3pPr>
    <a:lvl4pPr marL="5246370" algn="r" defTabSz="3497580" rtl="1" eaLnBrk="1" latinLnBrk="0" hangingPunct="1">
      <a:defRPr sz="6900" kern="1200">
        <a:solidFill>
          <a:schemeClr val="tx1"/>
        </a:solidFill>
        <a:latin typeface="+mn-lt"/>
        <a:ea typeface="+mn-ea"/>
        <a:cs typeface="+mn-cs"/>
      </a:defRPr>
    </a:lvl4pPr>
    <a:lvl5pPr marL="6995160" algn="r" defTabSz="3497580" rtl="1" eaLnBrk="1" latinLnBrk="0" hangingPunct="1">
      <a:defRPr sz="6900" kern="1200">
        <a:solidFill>
          <a:schemeClr val="tx1"/>
        </a:solidFill>
        <a:latin typeface="+mn-lt"/>
        <a:ea typeface="+mn-ea"/>
        <a:cs typeface="+mn-cs"/>
      </a:defRPr>
    </a:lvl5pPr>
    <a:lvl6pPr marL="8743950" algn="r" defTabSz="3497580" rtl="1" eaLnBrk="1" latinLnBrk="0" hangingPunct="1">
      <a:defRPr sz="6900" kern="1200">
        <a:solidFill>
          <a:schemeClr val="tx1"/>
        </a:solidFill>
        <a:latin typeface="+mn-lt"/>
        <a:ea typeface="+mn-ea"/>
        <a:cs typeface="+mn-cs"/>
      </a:defRPr>
    </a:lvl6pPr>
    <a:lvl7pPr marL="10492740" algn="r" defTabSz="3497580" rtl="1" eaLnBrk="1" latinLnBrk="0" hangingPunct="1">
      <a:defRPr sz="6900" kern="1200">
        <a:solidFill>
          <a:schemeClr val="tx1"/>
        </a:solidFill>
        <a:latin typeface="+mn-lt"/>
        <a:ea typeface="+mn-ea"/>
        <a:cs typeface="+mn-cs"/>
      </a:defRPr>
    </a:lvl7pPr>
    <a:lvl8pPr marL="12241530" algn="r" defTabSz="3497580" rtl="1" eaLnBrk="1" latinLnBrk="0" hangingPunct="1">
      <a:defRPr sz="6900" kern="1200">
        <a:solidFill>
          <a:schemeClr val="tx1"/>
        </a:solidFill>
        <a:latin typeface="+mn-lt"/>
        <a:ea typeface="+mn-ea"/>
        <a:cs typeface="+mn-cs"/>
      </a:defRPr>
    </a:lvl8pPr>
    <a:lvl9pPr marL="13990320" algn="r" defTabSz="3497580" rtl="1"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47" autoAdjust="0"/>
    <p:restoredTop sz="94075" autoAdjust="0"/>
  </p:normalViewPr>
  <p:slideViewPr>
    <p:cSldViewPr>
      <p:cViewPr>
        <p:scale>
          <a:sx n="75" d="100"/>
          <a:sy n="75" d="100"/>
        </p:scale>
        <p:origin x="-2190" y="-1278"/>
      </p:cViewPr>
      <p:guideLst>
        <p:guide orient="horz" pos="11340"/>
        <p:guide pos="7938"/>
      </p:guideLst>
    </p:cSldViewPr>
  </p:slideViewPr>
  <p:notesTextViewPr>
    <p:cViewPr>
      <p:scale>
        <a:sx n="400" d="100"/>
        <a:sy n="400" d="100"/>
      </p:scale>
      <p:origin x="0" y="0"/>
    </p:cViewPr>
  </p:notesTextViewPr>
  <p:notesViewPr>
    <p:cSldViewPr>
      <p:cViewPr varScale="1">
        <p:scale>
          <a:sx n="58" d="100"/>
          <a:sy n="58" d="100"/>
        </p:scale>
        <p:origin x="193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09C54E-283B-47AA-B807-170CA44B30E2}" type="datetimeFigureOut">
              <a:rPr lang="en-US" smtClean="0"/>
              <a:t>7/26/2022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780913-E598-4A56-942B-34F5140615EA}" type="slidenum">
              <a:rPr lang="en-US" smtClean="0"/>
              <a:t>‹#›</a:t>
            </a:fld>
            <a:endParaRPr lang="en-US"/>
          </a:p>
        </p:txBody>
      </p:sp>
    </p:spTree>
    <p:extLst>
      <p:ext uri="{BB962C8B-B14F-4D97-AF65-F5344CB8AC3E}">
        <p14:creationId xmlns:p14="http://schemas.microsoft.com/office/powerpoint/2010/main" val="425940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F4B2C-DF9C-4CEA-BC5C-DDE6D440258D}" type="datetimeFigureOut">
              <a:rPr lang="en-US" smtClean="0"/>
              <a:pPr/>
              <a:t>7/26/2022</a:t>
            </a:fld>
            <a:endParaRPr lang="en-US"/>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38C1E-ED5D-430D-9710-3374B662AEF4}" type="slidenum">
              <a:rPr lang="en-US" smtClean="0"/>
              <a:pPr/>
              <a:t>‹#›</a:t>
            </a:fld>
            <a:endParaRPr lang="en-US"/>
          </a:p>
        </p:txBody>
      </p:sp>
    </p:spTree>
    <p:extLst>
      <p:ext uri="{BB962C8B-B14F-4D97-AF65-F5344CB8AC3E}">
        <p14:creationId xmlns:p14="http://schemas.microsoft.com/office/powerpoint/2010/main" val="152423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38C1E-ED5D-430D-9710-3374B662AEF4}" type="slidenum">
              <a:rPr lang="en-US" smtClean="0"/>
              <a:pPr/>
              <a:t>1</a:t>
            </a:fld>
            <a:endParaRPr lang="en-US"/>
          </a:p>
        </p:txBody>
      </p:sp>
    </p:spTree>
    <p:extLst>
      <p:ext uri="{BB962C8B-B14F-4D97-AF65-F5344CB8AC3E}">
        <p14:creationId xmlns:p14="http://schemas.microsoft.com/office/powerpoint/2010/main" val="242061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90236" y="11184734"/>
            <a:ext cx="21422678" cy="7717631"/>
          </a:xfrm>
          <a:prstGeom prst="rect">
            <a:avLst/>
          </a:prstGeom>
        </p:spPr>
        <p:txBody>
          <a:bodyPr/>
          <a:lstStyle/>
          <a:p>
            <a:r>
              <a:rPr lang="en-US" smtClean="0"/>
              <a:t>Click to edit Master title style</a:t>
            </a:r>
            <a:endParaRPr lang="fa-IR"/>
          </a:p>
        </p:txBody>
      </p:sp>
      <p:sp>
        <p:nvSpPr>
          <p:cNvPr id="3" name="Subtitle 2"/>
          <p:cNvSpPr>
            <a:spLocks noGrp="1"/>
          </p:cNvSpPr>
          <p:nvPr>
            <p:ph type="subTitle" idx="1"/>
          </p:nvPr>
        </p:nvSpPr>
        <p:spPr>
          <a:xfrm>
            <a:off x="3780473" y="20402550"/>
            <a:ext cx="17642205" cy="9201150"/>
          </a:xfrm>
          <a:prstGeom prst="rect">
            <a:avLst/>
          </a:prstGeo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201833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60158" y="1441850"/>
            <a:ext cx="22682835" cy="6000750"/>
          </a:xfrm>
          <a:prstGeom prst="rect">
            <a:avLst/>
          </a:prstGeom>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a:xfrm>
            <a:off x="1260158" y="8401053"/>
            <a:ext cx="22682835" cy="2376130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235140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62545" y="7567613"/>
            <a:ext cx="15629453" cy="161286825"/>
          </a:xfrm>
          <a:prstGeom prst="rect">
            <a:avLst/>
          </a:prstGeo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474184" y="7567613"/>
            <a:ext cx="46468308" cy="1612868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176063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0158" y="1441850"/>
            <a:ext cx="22682835" cy="6000750"/>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a:xfrm>
            <a:off x="1260158" y="8401053"/>
            <a:ext cx="22682835" cy="237613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247249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0875" y="23136228"/>
            <a:ext cx="21422678" cy="7150894"/>
          </a:xfrm>
          <a:prstGeom prst="rect">
            <a:avLst/>
          </a:prstGeom>
        </p:spPr>
        <p:txBody>
          <a:bodyPr anchor="t"/>
          <a:lstStyle>
            <a:lvl1pPr algn="r">
              <a:defRPr sz="15300" b="1" cap="all"/>
            </a:lvl1pPr>
          </a:lstStyle>
          <a:p>
            <a:r>
              <a:rPr lang="en-US" smtClean="0"/>
              <a:t>Click to edit Master title style</a:t>
            </a:r>
            <a:endParaRPr lang="fa-IR"/>
          </a:p>
        </p:txBody>
      </p:sp>
      <p:sp>
        <p:nvSpPr>
          <p:cNvPr id="3" name="Text Placeholder 2"/>
          <p:cNvSpPr>
            <a:spLocks noGrp="1"/>
          </p:cNvSpPr>
          <p:nvPr>
            <p:ph type="body" idx="1"/>
          </p:nvPr>
        </p:nvSpPr>
        <p:spPr>
          <a:xfrm>
            <a:off x="1990875" y="15260246"/>
            <a:ext cx="21422678" cy="7875982"/>
          </a:xfrm>
          <a:prstGeom prst="rect">
            <a:avLst/>
          </a:prstGeo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158407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0158" y="1441850"/>
            <a:ext cx="22682835" cy="6000750"/>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3474184" y="44105513"/>
            <a:ext cx="31048881" cy="124748925"/>
          </a:xfrm>
          <a:prstGeom prst="rect">
            <a:avLst/>
          </a:prstGeo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34943117" y="44105513"/>
            <a:ext cx="31048881" cy="124748925"/>
          </a:xfrm>
          <a:prstGeom prst="rect">
            <a:avLst/>
          </a:prstGeo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267935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158" y="1441850"/>
            <a:ext cx="22682835" cy="6000750"/>
          </a:xfrm>
          <a:prstGeom prst="rect">
            <a:avLst/>
          </a:prstGeo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1260158" y="8059343"/>
            <a:ext cx="11135768" cy="3358751"/>
          </a:xfrm>
          <a:prstGeom prst="rect">
            <a:avLst/>
          </a:prstGeo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1260158" y="11418094"/>
            <a:ext cx="11135768" cy="20744262"/>
          </a:xfrm>
          <a:prstGeom prst="rect">
            <a:avLst/>
          </a:prstGeo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12802852" y="8059343"/>
            <a:ext cx="11140142" cy="3358751"/>
          </a:xfrm>
          <a:prstGeom prst="rect">
            <a:avLst/>
          </a:prstGeo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2802852" y="11418094"/>
            <a:ext cx="11140142" cy="20744262"/>
          </a:xfrm>
          <a:prstGeom prst="rect">
            <a:avLst/>
          </a:prstGeo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203236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0158" y="1441850"/>
            <a:ext cx="22682835" cy="6000750"/>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62449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191218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159" y="1433512"/>
            <a:ext cx="8291663" cy="6100763"/>
          </a:xfrm>
          <a:prstGeom prst="rect">
            <a:avLst/>
          </a:prstGeom>
        </p:spPr>
        <p:txBody>
          <a:bodyPr anchor="b"/>
          <a:lstStyle>
            <a:lvl1pPr algn="r">
              <a:defRPr sz="7700" b="1"/>
            </a:lvl1pPr>
          </a:lstStyle>
          <a:p>
            <a:r>
              <a:rPr lang="en-US" smtClean="0"/>
              <a:t>Click to edit Master title style</a:t>
            </a:r>
            <a:endParaRPr lang="fa-IR"/>
          </a:p>
        </p:txBody>
      </p:sp>
      <p:sp>
        <p:nvSpPr>
          <p:cNvPr id="3" name="Content Placeholder 2"/>
          <p:cNvSpPr>
            <a:spLocks noGrp="1"/>
          </p:cNvSpPr>
          <p:nvPr>
            <p:ph idx="1"/>
          </p:nvPr>
        </p:nvSpPr>
        <p:spPr>
          <a:xfrm>
            <a:off x="9853732" y="1433515"/>
            <a:ext cx="14089261" cy="30728843"/>
          </a:xfrm>
          <a:prstGeom prst="rect">
            <a:avLst/>
          </a:prstGeo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1260159" y="7534278"/>
            <a:ext cx="8291663" cy="24628081"/>
          </a:xfrm>
          <a:prstGeom prst="rect">
            <a:avLst/>
          </a:prstGeo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45168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9994" y="25203150"/>
            <a:ext cx="15121890" cy="2975375"/>
          </a:xfrm>
          <a:prstGeom prst="rect">
            <a:avLst/>
          </a:prstGeom>
        </p:spPr>
        <p:txBody>
          <a:bodyPr anchor="b"/>
          <a:lstStyle>
            <a:lvl1pPr algn="r">
              <a:defRPr sz="7700" b="1"/>
            </a:lvl1pPr>
          </a:lstStyle>
          <a:p>
            <a:r>
              <a:rPr lang="en-US" smtClean="0"/>
              <a:t>Click to edit Master title style</a:t>
            </a:r>
            <a:endParaRPr lang="fa-IR"/>
          </a:p>
        </p:txBody>
      </p:sp>
      <p:sp>
        <p:nvSpPr>
          <p:cNvPr id="3" name="Picture Placeholder 2"/>
          <p:cNvSpPr>
            <a:spLocks noGrp="1"/>
          </p:cNvSpPr>
          <p:nvPr>
            <p:ph type="pic" idx="1"/>
          </p:nvPr>
        </p:nvSpPr>
        <p:spPr>
          <a:xfrm>
            <a:off x="4939994" y="3217069"/>
            <a:ext cx="15121890" cy="21602700"/>
          </a:xfrm>
          <a:prstGeom prst="rect">
            <a:avLst/>
          </a:prstGeo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fa-IR"/>
          </a:p>
        </p:txBody>
      </p:sp>
      <p:sp>
        <p:nvSpPr>
          <p:cNvPr id="4" name="Text Placeholder 3"/>
          <p:cNvSpPr>
            <a:spLocks noGrp="1"/>
          </p:cNvSpPr>
          <p:nvPr>
            <p:ph type="body" sz="half" idx="2"/>
          </p:nvPr>
        </p:nvSpPr>
        <p:spPr>
          <a:xfrm>
            <a:off x="4939994" y="28178524"/>
            <a:ext cx="15121890" cy="4225526"/>
          </a:xfrm>
          <a:prstGeom prst="rect">
            <a:avLst/>
          </a:prstGeo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0EFCA-4B12-4E12-94D7-832CFE76DBC9}" type="datetimeFigureOut">
              <a:rPr lang="fa-IR" smtClean="0"/>
              <a:pPr/>
              <a:t>27/12/1443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2484CA-C52C-45EE-B8D7-CC0CEE920598}" type="slidenum">
              <a:rPr lang="fa-IR" smtClean="0"/>
              <a:pPr/>
              <a:t>‹#›</a:t>
            </a:fld>
            <a:endParaRPr lang="fa-IR"/>
          </a:p>
        </p:txBody>
      </p:sp>
    </p:spTree>
    <p:extLst>
      <p:ext uri="{BB962C8B-B14F-4D97-AF65-F5344CB8AC3E}">
        <p14:creationId xmlns:p14="http://schemas.microsoft.com/office/powerpoint/2010/main" val="21513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8062258" y="33370840"/>
            <a:ext cx="5880735" cy="1916906"/>
          </a:xfrm>
          <a:prstGeom prst="rect">
            <a:avLst/>
          </a:prstGeom>
        </p:spPr>
        <p:txBody>
          <a:bodyPr vert="horz" lIns="349758" tIns="174879" rIns="349758" bIns="174879" rtlCol="1" anchor="ctr"/>
          <a:lstStyle>
            <a:lvl1pPr algn="r">
              <a:defRPr sz="4600">
                <a:solidFill>
                  <a:schemeClr val="tx1">
                    <a:tint val="75000"/>
                  </a:schemeClr>
                </a:solidFill>
              </a:defRPr>
            </a:lvl1pPr>
          </a:lstStyle>
          <a:p>
            <a:fld id="{1C60EFCA-4B12-4E12-94D7-832CFE76DBC9}" type="datetimeFigureOut">
              <a:rPr lang="fa-IR" smtClean="0"/>
              <a:pPr/>
              <a:t>27/12/1443</a:t>
            </a:fld>
            <a:endParaRPr lang="fa-IR"/>
          </a:p>
        </p:txBody>
      </p:sp>
      <p:sp>
        <p:nvSpPr>
          <p:cNvPr id="5" name="Footer Placeholder 4"/>
          <p:cNvSpPr>
            <a:spLocks noGrp="1"/>
          </p:cNvSpPr>
          <p:nvPr>
            <p:ph type="ftr" sz="quarter" idx="3"/>
          </p:nvPr>
        </p:nvSpPr>
        <p:spPr>
          <a:xfrm>
            <a:off x="8611076" y="33370840"/>
            <a:ext cx="7980998" cy="1916906"/>
          </a:xfrm>
          <a:prstGeom prst="rect">
            <a:avLst/>
          </a:prstGeom>
        </p:spPr>
        <p:txBody>
          <a:bodyPr vert="horz" lIns="349758" tIns="174879" rIns="349758" bIns="174879" rtlCol="1" anchor="ctr"/>
          <a:lstStyle>
            <a:lvl1pPr algn="ctr">
              <a:defRPr sz="46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260158" y="33370840"/>
            <a:ext cx="5880735" cy="1916906"/>
          </a:xfrm>
          <a:prstGeom prst="rect">
            <a:avLst/>
          </a:prstGeom>
        </p:spPr>
        <p:txBody>
          <a:bodyPr vert="horz" lIns="349758" tIns="174879" rIns="349758" bIns="174879" rtlCol="1" anchor="ctr"/>
          <a:lstStyle>
            <a:lvl1pPr algn="l">
              <a:defRPr sz="4600">
                <a:solidFill>
                  <a:schemeClr val="tx1">
                    <a:tint val="75000"/>
                  </a:schemeClr>
                </a:solidFill>
              </a:defRPr>
            </a:lvl1pPr>
          </a:lstStyle>
          <a:p>
            <a:fld id="{572484CA-C52C-45EE-B8D7-CC0CEE920598}" type="slidenum">
              <a:rPr lang="fa-IR" smtClean="0"/>
              <a:pPr/>
              <a:t>‹#›</a:t>
            </a:fld>
            <a:endParaRPr lang="fa-I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25187006" cy="3168602"/>
          </a:xfrm>
          <a:prstGeom prst="rect">
            <a:avLst/>
          </a:prstGeom>
        </p:spPr>
      </p:pic>
      <p:sp>
        <p:nvSpPr>
          <p:cNvPr id="7" name="Rectangle 6"/>
          <p:cNvSpPr/>
          <p:nvPr userDrawn="1"/>
        </p:nvSpPr>
        <p:spPr>
          <a:xfrm>
            <a:off x="0" y="3168602"/>
            <a:ext cx="25203150" cy="504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6694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1" eaLnBrk="1" latinLnBrk="0" hangingPunct="1">
        <a:spcBef>
          <a:spcPct val="0"/>
        </a:spcBef>
        <a:buNone/>
        <a:defRPr sz="16800" kern="1200">
          <a:solidFill>
            <a:schemeClr val="tx1"/>
          </a:solidFill>
          <a:latin typeface="+mj-lt"/>
          <a:ea typeface="+mj-ea"/>
          <a:cs typeface="+mj-cs"/>
        </a:defRPr>
      </a:lvl1pPr>
    </p:titleStyle>
    <p:bodyStyle>
      <a:lvl1pPr marL="1311593" indent="-1311593" algn="r" defTabSz="3497580" rtl="1"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r" defTabSz="3497580" rtl="1"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r" defTabSz="3497580" rtl="1"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r" defTabSz="3497580" rtl="1"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r" defTabSz="3497580" rtl="1"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r" defTabSz="3497580" rtl="1"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r" defTabSz="3497580" rtl="1"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r" defTabSz="3497580" rtl="1"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r" defTabSz="3497580" rtl="1"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fa-IR"/>
      </a:defPPr>
      <a:lvl1pPr marL="0" algn="r" defTabSz="3497580" rtl="1" eaLnBrk="1" latinLnBrk="0" hangingPunct="1">
        <a:defRPr sz="6900" kern="1200">
          <a:solidFill>
            <a:schemeClr val="tx1"/>
          </a:solidFill>
          <a:latin typeface="+mn-lt"/>
          <a:ea typeface="+mn-ea"/>
          <a:cs typeface="+mn-cs"/>
        </a:defRPr>
      </a:lvl1pPr>
      <a:lvl2pPr marL="1748790" algn="r" defTabSz="3497580" rtl="1" eaLnBrk="1" latinLnBrk="0" hangingPunct="1">
        <a:defRPr sz="6900" kern="1200">
          <a:solidFill>
            <a:schemeClr val="tx1"/>
          </a:solidFill>
          <a:latin typeface="+mn-lt"/>
          <a:ea typeface="+mn-ea"/>
          <a:cs typeface="+mn-cs"/>
        </a:defRPr>
      </a:lvl2pPr>
      <a:lvl3pPr marL="3497580" algn="r" defTabSz="3497580" rtl="1" eaLnBrk="1" latinLnBrk="0" hangingPunct="1">
        <a:defRPr sz="6900" kern="1200">
          <a:solidFill>
            <a:schemeClr val="tx1"/>
          </a:solidFill>
          <a:latin typeface="+mn-lt"/>
          <a:ea typeface="+mn-ea"/>
          <a:cs typeface="+mn-cs"/>
        </a:defRPr>
      </a:lvl3pPr>
      <a:lvl4pPr marL="5246370" algn="r" defTabSz="3497580" rtl="1" eaLnBrk="1" latinLnBrk="0" hangingPunct="1">
        <a:defRPr sz="6900" kern="1200">
          <a:solidFill>
            <a:schemeClr val="tx1"/>
          </a:solidFill>
          <a:latin typeface="+mn-lt"/>
          <a:ea typeface="+mn-ea"/>
          <a:cs typeface="+mn-cs"/>
        </a:defRPr>
      </a:lvl4pPr>
      <a:lvl5pPr marL="6995160" algn="r" defTabSz="3497580" rtl="1" eaLnBrk="1" latinLnBrk="0" hangingPunct="1">
        <a:defRPr sz="6900" kern="1200">
          <a:solidFill>
            <a:schemeClr val="tx1"/>
          </a:solidFill>
          <a:latin typeface="+mn-lt"/>
          <a:ea typeface="+mn-ea"/>
          <a:cs typeface="+mn-cs"/>
        </a:defRPr>
      </a:lvl5pPr>
      <a:lvl6pPr marL="8743950" algn="r" defTabSz="3497580" rtl="1" eaLnBrk="1" latinLnBrk="0" hangingPunct="1">
        <a:defRPr sz="6900" kern="1200">
          <a:solidFill>
            <a:schemeClr val="tx1"/>
          </a:solidFill>
          <a:latin typeface="+mn-lt"/>
          <a:ea typeface="+mn-ea"/>
          <a:cs typeface="+mn-cs"/>
        </a:defRPr>
      </a:lvl6pPr>
      <a:lvl7pPr marL="10492740" algn="r" defTabSz="3497580" rtl="1" eaLnBrk="1" latinLnBrk="0" hangingPunct="1">
        <a:defRPr sz="6900" kern="1200">
          <a:solidFill>
            <a:schemeClr val="tx1"/>
          </a:solidFill>
          <a:latin typeface="+mn-lt"/>
          <a:ea typeface="+mn-ea"/>
          <a:cs typeface="+mn-cs"/>
        </a:defRPr>
      </a:lvl7pPr>
      <a:lvl8pPr marL="12241530" algn="r" defTabSz="3497580" rtl="1" eaLnBrk="1" latinLnBrk="0" hangingPunct="1">
        <a:defRPr sz="6900" kern="1200">
          <a:solidFill>
            <a:schemeClr val="tx1"/>
          </a:solidFill>
          <a:latin typeface="+mn-lt"/>
          <a:ea typeface="+mn-ea"/>
          <a:cs typeface="+mn-cs"/>
        </a:defRPr>
      </a:lvl8pPr>
      <a:lvl9pPr marL="13990320" algn="r" defTabSz="3497580" rtl="1"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pubmed?term=Danovitch%20GM%5bAuthor%5d&amp;cauthor=true&amp;cauthor_uid=3631070" TargetMode="External"/><Relationship Id="rId3" Type="http://schemas.openxmlformats.org/officeDocument/2006/relationships/hyperlink" Target="http://www.ncbi.nlm.nih.gov/pubmed?term=DeGroot%20MA%5bAuthor%5d&amp;cauthor=true&amp;cauthor_uid=20965343" TargetMode="External"/><Relationship Id="rId7" Type="http://schemas.openxmlformats.org/officeDocument/2006/relationships/hyperlink" Target="http://www.ncbi.nlm.nih.gov/pubmed?term=Feinfeld%20DA%5bAuthor%5d&amp;cauthor=true&amp;cauthor_uid=363107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cbi.nlm.nih.gov/pubmed/20965343" TargetMode="External"/><Relationship Id="rId5" Type="http://schemas.openxmlformats.org/officeDocument/2006/relationships/hyperlink" Target="http://www.ncbi.nlm.nih.gov/pubmed?term=French%20PD%5bAuthor%5d&amp;cauthor=true&amp;cauthor_uid=20965343" TargetMode="External"/><Relationship Id="rId10" Type="http://schemas.openxmlformats.org/officeDocument/2006/relationships/image" Target="../media/image4.png"/><Relationship Id="rId4" Type="http://schemas.openxmlformats.org/officeDocument/2006/relationships/hyperlink" Target="http://www.ncbi.nlm.nih.gov/pubmed?term=Block%20E%5bAuthor%5d&amp;cauthor=true&amp;cauthor_uid=20965343"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8287" y="4153594"/>
            <a:ext cx="23546616" cy="2847204"/>
          </a:xfrm>
        </p:spPr>
        <p:txBody>
          <a:bodyPr>
            <a:normAutofit/>
          </a:bodyPr>
          <a:lstStyle/>
          <a:p>
            <a:r>
              <a:rPr lang="fa-IR" sz="4400" dirty="0">
                <a:cs typeface="B Titr" pitchFamily="2" charset="-78"/>
              </a:rPr>
              <a:t> اثر تغذیه هسته انار بر برخی ویژگی های فیزیکوشیمیایی ادرار و مدفوع بز های سانن در شرایط تنش اکسیداتیو القایی</a:t>
            </a:r>
            <a:r>
              <a:rPr lang="fa-IR" sz="5000" smtClean="0">
                <a:cs typeface="B Nazanin" pitchFamily="2" charset="-78"/>
              </a:rPr>
              <a:t/>
            </a:r>
            <a:br>
              <a:rPr lang="fa-IR" sz="5000" smtClean="0">
                <a:cs typeface="B Nazanin" pitchFamily="2" charset="-78"/>
              </a:rPr>
            </a:br>
            <a:r>
              <a:rPr lang="fa-IR" sz="3600" b="1" smtClean="0">
                <a:latin typeface="Times New Roman" panose="02020603050405020304" pitchFamily="18" charset="0"/>
                <a:ea typeface="Times New Roman" panose="02020603050405020304" pitchFamily="18" charset="0"/>
                <a:cs typeface="B Nazanin" panose="00000400000000000000" pitchFamily="2" charset="-78"/>
              </a:rPr>
              <a:t>الهی</a:t>
            </a:r>
            <a:r>
              <a:rPr lang="en-US" sz="3600" b="1" smtClean="0">
                <a:latin typeface="Times New Roman" panose="02020603050405020304" pitchFamily="18" charset="0"/>
                <a:ea typeface="Times New Roman" panose="02020603050405020304" pitchFamily="18" charset="0"/>
                <a:cs typeface="B Nazanin" panose="00000400000000000000" pitchFamily="2" charset="-78"/>
              </a:rPr>
              <a:t>*</a:t>
            </a:r>
            <a:r>
              <a:rPr lang="ar-SA" sz="3600" b="1" baseline="30000" dirty="0" smtClean="0">
                <a:latin typeface="Times New Roman" panose="02020603050405020304" pitchFamily="18" charset="0"/>
                <a:ea typeface="Times New Roman" panose="02020603050405020304" pitchFamily="18" charset="0"/>
                <a:cs typeface="B Nazanin" panose="00000400000000000000" pitchFamily="2" charset="-78"/>
              </a:rPr>
              <a:t>1</a:t>
            </a:r>
            <a:r>
              <a:rPr lang="ar-SA" sz="3600" b="1" dirty="0">
                <a:latin typeface="Times New Roman" panose="02020603050405020304" pitchFamily="18" charset="0"/>
                <a:ea typeface="Times New Roman" panose="02020603050405020304" pitchFamily="18" charset="0"/>
                <a:cs typeface="B Nazanin" panose="00000400000000000000" pitchFamily="2" charset="-78"/>
              </a:rPr>
              <a:t>، س.،ا.</a:t>
            </a:r>
            <a:br>
              <a:rPr lang="ar-SA" sz="3600" b="1" dirty="0">
                <a:latin typeface="Times New Roman" panose="02020603050405020304" pitchFamily="18" charset="0"/>
                <a:ea typeface="Times New Roman" panose="02020603050405020304" pitchFamily="18" charset="0"/>
                <a:cs typeface="B Nazanin" panose="00000400000000000000" pitchFamily="2" charset="-78"/>
              </a:rPr>
            </a:br>
            <a:r>
              <a:rPr lang="ar-SA" sz="3600" b="1" dirty="0">
                <a:latin typeface="Times New Roman" panose="02020603050405020304" pitchFamily="18" charset="0"/>
                <a:ea typeface="Times New Roman" panose="02020603050405020304" pitchFamily="18" charset="0"/>
                <a:cs typeface="B Nazanin" panose="00000400000000000000" pitchFamily="2" charset="-78"/>
              </a:rPr>
              <a:t> 1- عضو هیئت علمی گروه علوم دامی دانشگاه </a:t>
            </a:r>
            <a:r>
              <a:rPr lang="fa-IR" sz="3600" b="1" dirty="0" smtClean="0">
                <a:latin typeface="Times New Roman" panose="02020603050405020304" pitchFamily="18" charset="0"/>
                <a:ea typeface="Times New Roman" panose="02020603050405020304" pitchFamily="18" charset="0"/>
                <a:cs typeface="B Nazanin" panose="00000400000000000000" pitchFamily="2" charset="-78"/>
              </a:rPr>
              <a:t>فردوسی مشهد     ابعاد پوستر 70*100</a:t>
            </a:r>
            <a:r>
              <a:rPr lang="ar-SA" sz="3600" b="1" dirty="0" smtClean="0">
                <a:latin typeface="Times New Roman" panose="02020603050405020304" pitchFamily="18" charset="0"/>
                <a:ea typeface="Times New Roman" panose="02020603050405020304" pitchFamily="18" charset="0"/>
                <a:cs typeface="B Nazanin" panose="00000400000000000000" pitchFamily="2" charset="-78"/>
              </a:rPr>
              <a:t/>
            </a:r>
            <a:br>
              <a:rPr lang="ar-SA" sz="3600" b="1" dirty="0" smtClean="0">
                <a:latin typeface="Times New Roman" panose="02020603050405020304" pitchFamily="18" charset="0"/>
                <a:ea typeface="Times New Roman" panose="02020603050405020304" pitchFamily="18" charset="0"/>
                <a:cs typeface="B Nazanin" panose="00000400000000000000" pitchFamily="2" charset="-78"/>
              </a:rPr>
            </a:br>
            <a:r>
              <a:rPr lang="en-US" sz="3600" b="1" dirty="0" smtClean="0">
                <a:latin typeface="Times New Roman" panose="02020603050405020304" pitchFamily="18" charset="0"/>
                <a:ea typeface="Times New Roman" panose="02020603050405020304" pitchFamily="18" charset="0"/>
                <a:cs typeface="B Nazanin" panose="00000400000000000000" pitchFamily="2" charset="-78"/>
              </a:rPr>
              <a:t>*elahi@um.ac.ir</a:t>
            </a:r>
            <a:endParaRPr lang="en-US" sz="3600" b="1"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5" name="TextBox 4"/>
          <p:cNvSpPr txBox="1"/>
          <p:nvPr/>
        </p:nvSpPr>
        <p:spPr>
          <a:xfrm>
            <a:off x="13816021" y="7929492"/>
            <a:ext cx="10715700" cy="8900898"/>
          </a:xfrm>
          <a:prstGeom prst="rect">
            <a:avLst/>
          </a:prstGeom>
          <a:noFill/>
          <a:ln>
            <a:noFill/>
          </a:ln>
        </p:spPr>
        <p:txBody>
          <a:bodyPr wrap="square" rtlCol="1">
            <a:spAutoFit/>
          </a:bodyPr>
          <a:lstStyle/>
          <a:p>
            <a:pPr algn="ctr">
              <a:lnSpc>
                <a:spcPct val="150000"/>
              </a:lnSpc>
            </a:pPr>
            <a:endParaRPr lang="fa-IR" sz="3600" b="1" dirty="0" smtClean="0">
              <a:cs typeface="B Nazanin" pitchFamily="2" charset="-78"/>
            </a:endParaRPr>
          </a:p>
          <a:p>
            <a:pPr algn="just">
              <a:lnSpc>
                <a:spcPct val="120000"/>
              </a:lnSpc>
            </a:pPr>
            <a:r>
              <a:rPr lang="fa-IR" sz="3600" dirty="0">
                <a:cs typeface="B Nazanin" pitchFamily="2" charset="-78"/>
              </a:rPr>
              <a:t>خصوصیات فیزیکی و شیمیایی ادرار و مدفوع همانند ویژگی های میکروبی آن یکی از شاخصه های وضعیت فیزیولوژیکی دستگاه گوارش و الگوی متابولیکی بدن دام محسوب </a:t>
            </a:r>
            <a:r>
              <a:rPr lang="fa-IR" sz="3600" dirty="0" smtClean="0">
                <a:cs typeface="B Nazanin" pitchFamily="2" charset="-78"/>
              </a:rPr>
              <a:t>میشود</a:t>
            </a:r>
            <a:r>
              <a:rPr lang="fa-IR" sz="3600" dirty="0">
                <a:cs typeface="B Nazanin" pitchFamily="2" charset="-78"/>
              </a:rPr>
              <a:t>. استرس اکسیداتیو یکی از حالات متابولیکی و فیزیولوژیکی شایع در دام های شیری است که احتمالا بر روی خصوصیات فیزیکی مدفوع تأثیر گذار است. </a:t>
            </a:r>
            <a:r>
              <a:rPr lang="fa-IR" sz="3600" dirty="0" smtClean="0">
                <a:cs typeface="B Nazanin" pitchFamily="2" charset="-78"/>
              </a:rPr>
              <a:t>بر </a:t>
            </a:r>
            <a:r>
              <a:rPr lang="fa-IR" sz="3600" dirty="0">
                <a:cs typeface="B Nazanin" pitchFamily="2" charset="-78"/>
              </a:rPr>
              <a:t>هم </a:t>
            </a:r>
            <a:r>
              <a:rPr lang="fa-IR" sz="3600" dirty="0" smtClean="0">
                <a:cs typeface="B Nazanin" pitchFamily="2" charset="-78"/>
              </a:rPr>
              <a:t>خوردن </a:t>
            </a:r>
            <a:r>
              <a:rPr lang="fa-IR" sz="3600" dirty="0">
                <a:cs typeface="B Nazanin" pitchFamily="2" charset="-78"/>
              </a:rPr>
              <a:t>تعادل </a:t>
            </a:r>
            <a:r>
              <a:rPr lang="fa-IR" sz="3600" dirty="0" smtClean="0">
                <a:cs typeface="B Nazanin" pitchFamily="2" charset="-78"/>
              </a:rPr>
              <a:t>سامانه های آنتی اکسیدانی بدن باعث </a:t>
            </a:r>
            <a:r>
              <a:rPr lang="fa-IR" sz="3600" dirty="0">
                <a:cs typeface="B Nazanin" pitchFamily="2" charset="-78"/>
              </a:rPr>
              <a:t>ایجاد استرس اکسیداتیو در حیوان می گردد </a:t>
            </a:r>
            <a:r>
              <a:rPr lang="fa-IR" sz="3600" dirty="0" smtClean="0">
                <a:cs typeface="B Nazanin" pitchFamily="2" charset="-78"/>
              </a:rPr>
              <a:t>(5). </a:t>
            </a:r>
          </a:p>
          <a:p>
            <a:pPr algn="just">
              <a:lnSpc>
                <a:spcPct val="120000"/>
              </a:lnSpc>
            </a:pPr>
            <a:r>
              <a:rPr lang="fa-IR" sz="3600" dirty="0" smtClean="0">
                <a:cs typeface="B Nazanin" pitchFamily="2" charset="-78"/>
              </a:rPr>
              <a:t>بدون </a:t>
            </a:r>
            <a:r>
              <a:rPr lang="fa-IR" sz="3600" dirty="0">
                <a:cs typeface="B Nazanin" pitchFamily="2" charset="-78"/>
              </a:rPr>
              <a:t>شک چالش بر انگیز ترین مرحله فیزیولوژیکی در دام ها دوره انتقال است. </a:t>
            </a:r>
            <a:r>
              <a:rPr lang="fa-IR" sz="3600" dirty="0" smtClean="0">
                <a:cs typeface="B Nazanin" pitchFamily="2" charset="-78"/>
              </a:rPr>
              <a:t>چربی </a:t>
            </a:r>
            <a:r>
              <a:rPr lang="fa-IR" sz="3600" dirty="0">
                <a:cs typeface="B Nazanin" pitchFamily="2" charset="-78"/>
              </a:rPr>
              <a:t>در جیره دام های </a:t>
            </a:r>
            <a:r>
              <a:rPr lang="fa-IR" sz="3600" dirty="0" smtClean="0">
                <a:cs typeface="B Nazanin" pitchFamily="2" charset="-78"/>
              </a:rPr>
              <a:t>شیری </a:t>
            </a:r>
            <a:r>
              <a:rPr lang="fa-IR" sz="3600" dirty="0">
                <a:cs typeface="B Nazanin" pitchFamily="2" charset="-78"/>
              </a:rPr>
              <a:t>حاوی مشتقات پراکسید اسید های چرب است </a:t>
            </a:r>
            <a:r>
              <a:rPr lang="fa-IR" sz="3600" dirty="0" smtClean="0">
                <a:cs typeface="B Nazanin" pitchFamily="2" charset="-78"/>
              </a:rPr>
              <a:t>(4) </a:t>
            </a:r>
            <a:r>
              <a:rPr lang="fa-IR" sz="3600" dirty="0">
                <a:cs typeface="B Nazanin" pitchFamily="2" charset="-78"/>
              </a:rPr>
              <a:t>که اگر بدون نگهدارنده به مصرف برسد می‌تواند </a:t>
            </a:r>
            <a:r>
              <a:rPr lang="fa-IR" sz="3600" dirty="0" smtClean="0">
                <a:cs typeface="B Nazanin" pitchFamily="2" charset="-78"/>
              </a:rPr>
              <a:t>باعث تشدید </a:t>
            </a:r>
            <a:r>
              <a:rPr lang="fa-IR" sz="3600" dirty="0">
                <a:cs typeface="B Nazanin" pitchFamily="2" charset="-78"/>
              </a:rPr>
              <a:t>استرس اکسیداتیو </a:t>
            </a:r>
            <a:r>
              <a:rPr lang="fa-IR" sz="3600" dirty="0" smtClean="0">
                <a:cs typeface="B Nazanin" pitchFamily="2" charset="-78"/>
              </a:rPr>
              <a:t>گردد. </a:t>
            </a:r>
            <a:r>
              <a:rPr lang="fa-IR" sz="3600" dirty="0">
                <a:cs typeface="B Nazanin" pitchFamily="2" charset="-78"/>
              </a:rPr>
              <a:t>کاهش عملکرد و افزایش نرخ بازسازی دستگاه گوارش از عوارض تغذیه روغن های اکسید شده قلمداد می </a:t>
            </a:r>
            <a:r>
              <a:rPr lang="fa-IR" sz="3600" dirty="0" smtClean="0">
                <a:cs typeface="B Nazanin" pitchFamily="2" charset="-78"/>
              </a:rPr>
              <a:t>شود</a:t>
            </a:r>
            <a:r>
              <a:rPr lang="en-US" sz="3600" dirty="0" smtClean="0">
                <a:cs typeface="B Nazanin" pitchFamily="2" charset="-78"/>
              </a:rPr>
              <a:t> …</a:t>
            </a:r>
            <a:endParaRPr lang="fa-IR" sz="3600" dirty="0" smtClean="0">
              <a:cs typeface="B Nazanin" pitchFamily="2" charset="-78"/>
            </a:endParaRPr>
          </a:p>
          <a:p>
            <a:pPr algn="just">
              <a:lnSpc>
                <a:spcPct val="120000"/>
              </a:lnSpc>
            </a:pPr>
            <a:endParaRPr lang="fa-IR" sz="3200" dirty="0">
              <a:cs typeface="B Nazanin" pitchFamily="2" charset="-78"/>
            </a:endParaRPr>
          </a:p>
        </p:txBody>
      </p:sp>
      <p:sp>
        <p:nvSpPr>
          <p:cNvPr id="8" name="TextBox 7"/>
          <p:cNvSpPr txBox="1"/>
          <p:nvPr/>
        </p:nvSpPr>
        <p:spPr>
          <a:xfrm>
            <a:off x="13816021" y="17430746"/>
            <a:ext cx="10715700" cy="8214172"/>
          </a:xfrm>
          <a:prstGeom prst="rect">
            <a:avLst/>
          </a:prstGeom>
          <a:noFill/>
          <a:ln>
            <a:noFill/>
          </a:ln>
        </p:spPr>
        <p:txBody>
          <a:bodyPr wrap="square" rtlCol="1">
            <a:spAutoFit/>
          </a:bodyPr>
          <a:lstStyle/>
          <a:p>
            <a:pPr algn="just">
              <a:lnSpc>
                <a:spcPct val="114000"/>
              </a:lnSpc>
            </a:pPr>
            <a:r>
              <a:rPr lang="ar-SA" sz="3600" b="1" dirty="0" smtClean="0">
                <a:cs typeface="B Nazanin" panose="00000400000000000000" pitchFamily="2" charset="-78"/>
              </a:rPr>
              <a:t>تیمار</a:t>
            </a:r>
            <a:r>
              <a:rPr lang="ar-SA" sz="3600" b="1" dirty="0">
                <a:cs typeface="B Nazanin" panose="00000400000000000000" pitchFamily="2" charset="-78"/>
              </a:rPr>
              <a:t> های </a:t>
            </a:r>
            <a:r>
              <a:rPr lang="ar-SA" sz="3600" b="1" dirty="0" smtClean="0">
                <a:cs typeface="B Nazanin" panose="00000400000000000000" pitchFamily="2" charset="-78"/>
              </a:rPr>
              <a:t>آزمایشی: </a:t>
            </a:r>
            <a:r>
              <a:rPr lang="ar-SA" sz="3600" dirty="0">
                <a:cs typeface="B Nazanin" panose="00000400000000000000" pitchFamily="2" charset="-78"/>
              </a:rPr>
              <a:t>1) کنترل مجازی شامل جیره پایه و 4 درصد ماده خشک جیره روغن خام تازه سویا، 2) جیره پایه و 4 درصد ماده خشک جیره، روغن خام اکسید شده سویا و 3)جیره پایه، 4 درصد ماده خشک جیره روغن خام اکسید شده سویا و 8 درصد ماده خشک جیره، هسته انار آسیاب شده (جایگزین با سبوس گندم) </a:t>
            </a:r>
            <a:r>
              <a:rPr lang="fa-IR" sz="3600" dirty="0" smtClean="0">
                <a:cs typeface="B Nazanin" panose="00000400000000000000" pitchFamily="2" charset="-78"/>
              </a:rPr>
              <a:t>.</a:t>
            </a:r>
          </a:p>
          <a:p>
            <a:pPr algn="just">
              <a:lnSpc>
                <a:spcPct val="112000"/>
              </a:lnSpc>
            </a:pPr>
            <a:r>
              <a:rPr lang="fa-IR" sz="3600" dirty="0" smtClean="0">
                <a:cs typeface="B Nazanin" panose="00000400000000000000" pitchFamily="2" charset="-78"/>
              </a:rPr>
              <a:t>تعداد </a:t>
            </a:r>
            <a:r>
              <a:rPr lang="fa-IR" sz="3600" b="1" dirty="0">
                <a:cs typeface="B Nazanin" panose="00000400000000000000" pitchFamily="2" charset="-78"/>
              </a:rPr>
              <a:t>18 راس بز شیری </a:t>
            </a:r>
            <a:r>
              <a:rPr lang="fa-IR" sz="3600" b="1" dirty="0" err="1">
                <a:cs typeface="B Nazanin" panose="00000400000000000000" pitchFamily="2" charset="-78"/>
              </a:rPr>
              <a:t>سانن</a:t>
            </a:r>
            <a:r>
              <a:rPr lang="fa-IR" sz="3600" b="1" dirty="0">
                <a:cs typeface="B Nazanin" panose="00000400000000000000" pitchFamily="2" charset="-78"/>
              </a:rPr>
              <a:t> 3 تا 5 شکم زایش </a:t>
            </a:r>
            <a:r>
              <a:rPr lang="fa-IR" sz="3600" dirty="0" smtClean="0">
                <a:cs typeface="B Nazanin" panose="00000400000000000000" pitchFamily="2" charset="-78"/>
              </a:rPr>
              <a:t>در </a:t>
            </a:r>
            <a:r>
              <a:rPr lang="fa-IR" sz="3600" dirty="0">
                <a:cs typeface="B Nazanin" panose="00000400000000000000" pitchFamily="2" charset="-78"/>
              </a:rPr>
              <a:t>بازه زمانی 3 هفته قبل از </a:t>
            </a:r>
            <a:r>
              <a:rPr lang="fa-IR" sz="3600" dirty="0" smtClean="0">
                <a:cs typeface="B Nazanin" panose="00000400000000000000" pitchFamily="2" charset="-78"/>
              </a:rPr>
              <a:t>زایش، در </a:t>
            </a:r>
            <a:r>
              <a:rPr lang="fa-IR" sz="3600" dirty="0">
                <a:cs typeface="B Nazanin" panose="00000400000000000000" pitchFamily="2" charset="-78"/>
              </a:rPr>
              <a:t>قفس های متابولیکی مورد بررسی قرار گرفتند</a:t>
            </a:r>
            <a:r>
              <a:rPr lang="fa-IR" sz="3600" dirty="0" smtClean="0">
                <a:cs typeface="B Nazanin" panose="00000400000000000000" pitchFamily="2" charset="-78"/>
              </a:rPr>
              <a:t>. </a:t>
            </a:r>
            <a:r>
              <a:rPr lang="fa-IR" sz="3600" dirty="0">
                <a:cs typeface="B Nazanin" panose="00000400000000000000" pitchFamily="2" charset="-78"/>
              </a:rPr>
              <a:t>نمونه های مدفوع و ادرار برای بررسی شاخص های متابولیکی به مدت یک هفته به صورت متوالی جمع آوری </a:t>
            </a:r>
            <a:r>
              <a:rPr lang="fa-IR" sz="3600" dirty="0" smtClean="0">
                <a:cs typeface="B Nazanin" panose="00000400000000000000" pitchFamily="2" charset="-78"/>
              </a:rPr>
              <a:t>شدند. </a:t>
            </a:r>
          </a:p>
          <a:p>
            <a:pPr algn="just">
              <a:lnSpc>
                <a:spcPct val="112000"/>
              </a:lnSpc>
            </a:pPr>
            <a:endParaRPr lang="fa-IR" sz="3600" dirty="0" smtClean="0">
              <a:cs typeface="B Nazanin" panose="00000400000000000000" pitchFamily="2" charset="-78"/>
            </a:endParaRPr>
          </a:p>
          <a:p>
            <a:pPr algn="just">
              <a:lnSpc>
                <a:spcPct val="112000"/>
              </a:lnSpc>
            </a:pPr>
            <a:endParaRPr lang="fa-IR" sz="3600" dirty="0" smtClean="0">
              <a:cs typeface="B Nazanin" panose="00000400000000000000" pitchFamily="2" charset="-78"/>
            </a:endParaRPr>
          </a:p>
          <a:p>
            <a:pPr algn="just">
              <a:lnSpc>
                <a:spcPct val="112000"/>
              </a:lnSpc>
            </a:pPr>
            <a:r>
              <a:rPr lang="en-US" sz="3600" dirty="0" smtClean="0">
                <a:cs typeface="B Nazanin" panose="00000400000000000000" pitchFamily="2" charset="-78"/>
              </a:rPr>
              <a:t>….</a:t>
            </a:r>
            <a:r>
              <a:rPr lang="fa-IR" sz="3600" dirty="0" smtClean="0">
                <a:cs typeface="B Nazanin" panose="00000400000000000000" pitchFamily="2" charset="-78"/>
              </a:rPr>
              <a:t> </a:t>
            </a:r>
            <a:r>
              <a:rPr lang="fa-IR" sz="3600" dirty="0">
                <a:cs typeface="B Nazanin" panose="00000400000000000000" pitchFamily="2" charset="-78"/>
              </a:rPr>
              <a:t>و باینومیال از رویه </a:t>
            </a:r>
            <a:r>
              <a:rPr lang="en-US" sz="3600" dirty="0">
                <a:cs typeface="B Nazanin" panose="00000400000000000000" pitchFamily="2" charset="-78"/>
              </a:rPr>
              <a:t>Logistic</a:t>
            </a:r>
            <a:r>
              <a:rPr lang="fa-IR" sz="3600" dirty="0">
                <a:cs typeface="B Nazanin" panose="00000400000000000000" pitchFamily="2" charset="-78"/>
              </a:rPr>
              <a:t> نرم افزار </a:t>
            </a:r>
            <a:r>
              <a:rPr lang="en-US" sz="3600" dirty="0">
                <a:cs typeface="B Nazanin" panose="00000400000000000000" pitchFamily="2" charset="-78"/>
              </a:rPr>
              <a:t>SAS</a:t>
            </a:r>
            <a:r>
              <a:rPr lang="fa-IR" sz="3600" dirty="0">
                <a:cs typeface="B Nazanin" panose="00000400000000000000" pitchFamily="2" charset="-78"/>
              </a:rPr>
              <a:t> به روش تفاوت نسبت </a:t>
            </a:r>
            <a:r>
              <a:rPr lang="en-US" sz="3600" dirty="0">
                <a:cs typeface="B Nazanin" panose="00000400000000000000" pitchFamily="2" charset="-78"/>
              </a:rPr>
              <a:t>ODDS</a:t>
            </a:r>
            <a:r>
              <a:rPr lang="fa-IR" sz="3600" dirty="0">
                <a:cs typeface="B Nazanin" panose="00000400000000000000" pitchFamily="2" charset="-78"/>
              </a:rPr>
              <a:t> استفاده </a:t>
            </a:r>
            <a:r>
              <a:rPr lang="fa-IR" sz="3600" dirty="0" smtClean="0">
                <a:cs typeface="B Nazanin" panose="00000400000000000000" pitchFamily="2" charset="-78"/>
              </a:rPr>
              <a:t>شد.</a:t>
            </a:r>
            <a:endParaRPr lang="fa-IR" sz="3200" dirty="0" smtClean="0">
              <a:cs typeface="B Nazanin" panose="00000400000000000000" pitchFamily="2" charset="-78"/>
            </a:endParaRPr>
          </a:p>
        </p:txBody>
      </p:sp>
      <p:sp>
        <p:nvSpPr>
          <p:cNvPr id="9" name="TextBox 8"/>
          <p:cNvSpPr txBox="1"/>
          <p:nvPr/>
        </p:nvSpPr>
        <p:spPr>
          <a:xfrm>
            <a:off x="13601707" y="28575074"/>
            <a:ext cx="11144328" cy="6197402"/>
          </a:xfrm>
          <a:prstGeom prst="rect">
            <a:avLst/>
          </a:prstGeom>
          <a:noFill/>
          <a:ln>
            <a:noFill/>
          </a:ln>
        </p:spPr>
        <p:txBody>
          <a:bodyPr wrap="square" rtlCol="1">
            <a:spAutoFit/>
          </a:bodyPr>
          <a:lstStyle/>
          <a:p>
            <a:pPr algn="ctr">
              <a:lnSpc>
                <a:spcPct val="112000"/>
              </a:lnSpc>
            </a:pPr>
            <a:endParaRPr lang="fa-IR" sz="3600" b="1" dirty="0" smtClean="0">
              <a:cs typeface="B Nazanin" pitchFamily="2" charset="-78"/>
            </a:endParaRPr>
          </a:p>
          <a:p>
            <a:pPr algn="just">
              <a:lnSpc>
                <a:spcPct val="110000"/>
              </a:lnSpc>
            </a:pPr>
            <a:r>
              <a:rPr lang="ar-SA" sz="3600" dirty="0" smtClean="0">
                <a:cs typeface="B Nazanin" panose="00000400000000000000" pitchFamily="2" charset="-78"/>
              </a:rPr>
              <a:t>درصد </a:t>
            </a:r>
            <a:r>
              <a:rPr lang="ar-SA" sz="3600" dirty="0">
                <a:cs typeface="B Nazanin" panose="00000400000000000000" pitchFamily="2" charset="-78"/>
              </a:rPr>
              <a:t>ماده خشک مدفوع در اثر تیمار 2 افزایش </a:t>
            </a:r>
            <a:r>
              <a:rPr lang="fa-IR" sz="3600" dirty="0" smtClean="0">
                <a:cs typeface="B Nazanin" panose="00000400000000000000" pitchFamily="2" charset="-78"/>
              </a:rPr>
              <a:t>و </a:t>
            </a:r>
            <a:r>
              <a:rPr lang="ar-SA" sz="3600" dirty="0" smtClean="0">
                <a:cs typeface="B Nazanin" panose="00000400000000000000" pitchFamily="2" charset="-78"/>
              </a:rPr>
              <a:t>در </a:t>
            </a:r>
            <a:r>
              <a:rPr lang="ar-SA" sz="3600" dirty="0">
                <a:cs typeface="B Nazanin" panose="00000400000000000000" pitchFamily="2" charset="-78"/>
              </a:rPr>
              <a:t>اثر تیمار 3 </a:t>
            </a:r>
            <a:r>
              <a:rPr lang="ar-SA" sz="3600" dirty="0" smtClean="0">
                <a:cs typeface="B Nazanin" panose="00000400000000000000" pitchFamily="2" charset="-78"/>
              </a:rPr>
              <a:t>کاهش غیر </a:t>
            </a:r>
            <a:r>
              <a:rPr lang="ar-SA" sz="3600" dirty="0">
                <a:cs typeface="B Nazanin" panose="00000400000000000000" pitchFamily="2" charset="-78"/>
              </a:rPr>
              <a:t>معنی داری </a:t>
            </a:r>
            <a:r>
              <a:rPr lang="fa-IR" sz="3600" dirty="0" smtClean="0">
                <a:cs typeface="B Nazanin" panose="00000400000000000000" pitchFamily="2" charset="-78"/>
              </a:rPr>
              <a:t>نشان داد.</a:t>
            </a:r>
            <a:r>
              <a:rPr lang="ar-SA" sz="3600" dirty="0" smtClean="0">
                <a:cs typeface="B Nazanin" panose="00000400000000000000" pitchFamily="2" charset="-78"/>
              </a:rPr>
              <a:t> </a:t>
            </a:r>
            <a:r>
              <a:rPr lang="ar-SA" sz="3600" dirty="0">
                <a:cs typeface="B Nazanin" panose="00000400000000000000" pitchFamily="2" charset="-78"/>
              </a:rPr>
              <a:t>حجم گلوله مدفوع نیز در تیمار 2 به طور معنی داری </a:t>
            </a:r>
            <a:r>
              <a:rPr lang="ar-SA" sz="3600" dirty="0" smtClean="0">
                <a:cs typeface="B Nazanin" panose="00000400000000000000" pitchFamily="2" charset="-78"/>
              </a:rPr>
              <a:t>نسبت </a:t>
            </a:r>
            <a:r>
              <a:rPr lang="ar-SA" sz="3600" dirty="0">
                <a:cs typeface="B Nazanin" panose="00000400000000000000" pitchFamily="2" charset="-78"/>
              </a:rPr>
              <a:t>به تیمار های 1 و 3 کاهش یافت، در حالی که تیمار های 1 و 3 از این لحاظ مشابه بودند. </a:t>
            </a:r>
            <a:r>
              <a:rPr lang="ar-SA" sz="3600" dirty="0" smtClean="0">
                <a:cs typeface="B Nazanin" panose="00000400000000000000" pitchFamily="2" charset="-78"/>
              </a:rPr>
              <a:t>وجود </a:t>
            </a:r>
            <a:r>
              <a:rPr lang="ar-SA" sz="3600" dirty="0">
                <a:cs typeface="B Nazanin" panose="00000400000000000000" pitchFamily="2" charset="-78"/>
              </a:rPr>
              <a:t>گلوله های به هم چسبیده و دو تایی در مدفوع دام ها که نشان دهنده ماندگاری و فشردگی بیشتر مدفوع در روده </a:t>
            </a:r>
            <a:r>
              <a:rPr lang="ar-SA" sz="3600" dirty="0" smtClean="0">
                <a:cs typeface="B Nazanin" panose="00000400000000000000" pitchFamily="2" charset="-78"/>
              </a:rPr>
              <a:t>میباشد</a:t>
            </a:r>
            <a:r>
              <a:rPr lang="ar-SA" sz="3600" dirty="0">
                <a:cs typeface="B Nazanin" panose="00000400000000000000" pitchFamily="2" charset="-78"/>
              </a:rPr>
              <a:t>، در اثر تیمار 2 افزایش معنی داری </a:t>
            </a:r>
            <a:r>
              <a:rPr lang="ar-SA" sz="3600" dirty="0" smtClean="0">
                <a:cs typeface="B Nazanin" panose="00000400000000000000" pitchFamily="2" charset="-78"/>
              </a:rPr>
              <a:t>نشان داد</a:t>
            </a:r>
            <a:r>
              <a:rPr lang="fa-IR" sz="3600" dirty="0" smtClean="0">
                <a:cs typeface="B Nazanin" panose="00000400000000000000" pitchFamily="2" charset="-78"/>
              </a:rPr>
              <a:t>. </a:t>
            </a:r>
          </a:p>
          <a:p>
            <a:pPr algn="just">
              <a:lnSpc>
                <a:spcPct val="110000"/>
              </a:lnSpc>
            </a:pPr>
            <a:r>
              <a:rPr lang="fa-IR" sz="3600" dirty="0" smtClean="0">
                <a:cs typeface="B Nazanin" panose="00000400000000000000" pitchFamily="2" charset="-78"/>
              </a:rPr>
              <a:t>از </a:t>
            </a:r>
            <a:r>
              <a:rPr lang="fa-IR" sz="3600" dirty="0">
                <a:cs typeface="B Nazanin" pitchFamily="2" charset="-78"/>
              </a:rPr>
              <a:t>آنجا که ریزش مو معمولا نمادی از کمبود مواد معدنی و اسید های آمینه ضروری، پروفیل هورمونی نا مطلوب و یا واکنش های خود ایمنی القا شده توسط استرس می </a:t>
            </a:r>
            <a:r>
              <a:rPr lang="fa-IR" sz="3600" dirty="0" smtClean="0">
                <a:cs typeface="B Nazanin" pitchFamily="2" charset="-78"/>
              </a:rPr>
              <a:t>باشد، </a:t>
            </a:r>
            <a:r>
              <a:rPr lang="en-US" sz="3600" dirty="0" smtClean="0">
                <a:cs typeface="B Nazanin" pitchFamily="2" charset="-78"/>
              </a:rPr>
              <a:t>……</a:t>
            </a:r>
            <a:endParaRPr lang="fa-IR" sz="3600" dirty="0">
              <a:cs typeface="B Nazanin" pitchFamily="2" charset="-78"/>
            </a:endParaRPr>
          </a:p>
        </p:txBody>
      </p:sp>
      <p:sp>
        <p:nvSpPr>
          <p:cNvPr id="12" name="TextBox 11"/>
          <p:cNvSpPr txBox="1"/>
          <p:nvPr/>
        </p:nvSpPr>
        <p:spPr>
          <a:xfrm>
            <a:off x="742867" y="30646776"/>
            <a:ext cx="11858708" cy="4797467"/>
          </a:xfrm>
          <a:prstGeom prst="rect">
            <a:avLst/>
          </a:prstGeom>
          <a:noFill/>
          <a:ln>
            <a:noFill/>
          </a:ln>
        </p:spPr>
        <p:txBody>
          <a:bodyPr wrap="square" rtlCol="1">
            <a:spAutoFit/>
          </a:bodyPr>
          <a:lstStyle/>
          <a:p>
            <a:pPr marL="342900" lvl="0" indent="-342900" algn="just" rtl="0">
              <a:lnSpc>
                <a:spcPct val="91000"/>
              </a:lnSpc>
              <a:buFont typeface="+mj-lt"/>
              <a:buAutoNum type="arabicPeriod"/>
            </a:pPr>
            <a:r>
              <a:rPr lang="en-US" sz="2800" dirty="0" smtClean="0">
                <a:latin typeface="Times New Roman" panose="02020603050405020304" pitchFamily="18" charset="0"/>
                <a:cs typeface="Times New Roman" panose="02020603050405020304" pitchFamily="18" charset="0"/>
              </a:rPr>
              <a:t>AOCS Official Method, 2007, Sampling and Analysis of Commercial Fats and Oils, Cd 12-57 • Fat Stability.</a:t>
            </a:r>
          </a:p>
          <a:p>
            <a:pPr marL="342900" lvl="0" indent="-342900" algn="just" rtl="0">
              <a:lnSpc>
                <a:spcPct val="91000"/>
              </a:lnSpc>
              <a:buFont typeface="+mj-lt"/>
              <a:buAutoNum type="arabicPeriod"/>
            </a:pPr>
            <a:r>
              <a:rPr lang="en-US" sz="2800" dirty="0" smtClean="0">
                <a:latin typeface="Times New Roman" panose="02020603050405020304" pitchFamily="18" charset="0"/>
                <a:cs typeface="Times New Roman" panose="02020603050405020304" pitchFamily="18" charset="0"/>
              </a:rPr>
              <a:t>Cannas</a:t>
            </a:r>
            <a:r>
              <a:rPr lang="en-US" sz="2800" dirty="0">
                <a:latin typeface="Times New Roman" panose="02020603050405020304" pitchFamily="18" charset="0"/>
                <a:cs typeface="Times New Roman" panose="02020603050405020304" pitchFamily="18" charset="0"/>
              </a:rPr>
              <a:t>, A., and G. </a:t>
            </a:r>
            <a:r>
              <a:rPr lang="en-US" sz="2800" dirty="0" err="1">
                <a:latin typeface="Times New Roman" panose="02020603050405020304" pitchFamily="18" charset="0"/>
                <a:cs typeface="Times New Roman" panose="02020603050405020304" pitchFamily="18" charset="0"/>
              </a:rPr>
              <a:t>Pulina</a:t>
            </a:r>
            <a:r>
              <a:rPr lang="en-US" sz="2800" dirty="0">
                <a:latin typeface="Times New Roman" panose="02020603050405020304" pitchFamily="18" charset="0"/>
                <a:cs typeface="Times New Roman" panose="02020603050405020304" pitchFamily="18" charset="0"/>
              </a:rPr>
              <a:t>. 2008. Dairy goats feeding and nutrition. CAB International, Wallingford, UK.</a:t>
            </a:r>
          </a:p>
          <a:p>
            <a:pPr marL="342900" lvl="0" indent="-342900" algn="just" rtl="0">
              <a:lnSpc>
                <a:spcPct val="91000"/>
              </a:lnSpc>
              <a:buFont typeface="+mj-lt"/>
              <a:buAutoNum type="arabicPeriod"/>
            </a:pPr>
            <a:r>
              <a:rPr lang="en-US" sz="2800" dirty="0" err="1">
                <a:latin typeface="Times New Roman" panose="02020603050405020304" pitchFamily="18" charset="0"/>
                <a:cs typeface="Times New Roman" panose="02020603050405020304" pitchFamily="18" charset="0"/>
                <a:hlinkClick r:id="rId3"/>
              </a:rPr>
              <a:t>DeGroot</a:t>
            </a:r>
            <a:r>
              <a:rPr lang="en-US" sz="2800" dirty="0">
                <a:latin typeface="Times New Roman" panose="02020603050405020304" pitchFamily="18" charset="0"/>
                <a:cs typeface="Times New Roman" panose="02020603050405020304" pitchFamily="18" charset="0"/>
                <a:hlinkClick r:id="rId3"/>
              </a:rPr>
              <a:t>, M. A</a:t>
            </a:r>
            <a:r>
              <a:rPr lang="en-US" sz="2800" dirty="0">
                <a:latin typeface="Times New Roman" panose="02020603050405020304" pitchFamily="18" charset="0"/>
                <a:cs typeface="Times New Roman" panose="02020603050405020304" pitchFamily="18" charset="0"/>
              </a:rPr>
              <a:t>., E. </a:t>
            </a:r>
            <a:r>
              <a:rPr lang="en-US" sz="2800" dirty="0">
                <a:latin typeface="Times New Roman" panose="02020603050405020304" pitchFamily="18" charset="0"/>
                <a:cs typeface="Times New Roman" panose="02020603050405020304" pitchFamily="18" charset="0"/>
                <a:hlinkClick r:id="rId4"/>
              </a:rPr>
              <a:t>Block</a:t>
            </a:r>
            <a:r>
              <a:rPr lang="en-US" sz="2800" dirty="0">
                <a:latin typeface="Times New Roman" panose="02020603050405020304" pitchFamily="18" charset="0"/>
                <a:cs typeface="Times New Roman" panose="02020603050405020304" pitchFamily="18" charset="0"/>
              </a:rPr>
              <a:t>, P. D. </a:t>
            </a:r>
            <a:r>
              <a:rPr lang="en-US" sz="2800" dirty="0">
                <a:latin typeface="Times New Roman" panose="02020603050405020304" pitchFamily="18" charset="0"/>
                <a:cs typeface="Times New Roman" panose="02020603050405020304" pitchFamily="18" charset="0"/>
                <a:hlinkClick r:id="rId5"/>
              </a:rPr>
              <a:t>French</a:t>
            </a:r>
            <a:r>
              <a:rPr lang="en-US" sz="2800" dirty="0">
                <a:latin typeface="Times New Roman" panose="02020603050405020304" pitchFamily="18" charset="0"/>
                <a:cs typeface="Times New Roman" panose="02020603050405020304" pitchFamily="18" charset="0"/>
              </a:rPr>
              <a:t>. 2010. Effect of </a:t>
            </a:r>
            <a:r>
              <a:rPr lang="en-US" sz="2800" dirty="0" err="1">
                <a:latin typeface="Times New Roman" panose="02020603050405020304" pitchFamily="18" charset="0"/>
                <a:cs typeface="Times New Roman" panose="02020603050405020304" pitchFamily="18" charset="0"/>
              </a:rPr>
              <a:t>prepartum</a:t>
            </a:r>
            <a:r>
              <a:rPr lang="en-US" sz="2800" dirty="0">
                <a:latin typeface="Times New Roman" panose="02020603050405020304" pitchFamily="18" charset="0"/>
                <a:cs typeface="Times New Roman" panose="02020603050405020304" pitchFamily="18" charset="0"/>
              </a:rPr>
              <a:t> anionic supplementation on </a:t>
            </a:r>
            <a:r>
              <a:rPr lang="en-US" sz="2800" dirty="0" err="1">
                <a:latin typeface="Times New Roman" panose="02020603050405020304" pitchFamily="18" charset="0"/>
                <a:cs typeface="Times New Roman" panose="02020603050405020304" pitchFamily="18" charset="0"/>
              </a:rPr>
              <a:t>periparturient</a:t>
            </a:r>
            <a:r>
              <a:rPr lang="en-US" sz="2800" dirty="0">
                <a:latin typeface="Times New Roman" panose="02020603050405020304" pitchFamily="18" charset="0"/>
                <a:cs typeface="Times New Roman" panose="02020603050405020304" pitchFamily="18" charset="0"/>
              </a:rPr>
              <a:t> feed intake, health, and milk production. </a:t>
            </a:r>
            <a:r>
              <a:rPr lang="en-US" sz="2800" dirty="0">
                <a:latin typeface="Times New Roman" panose="02020603050405020304" pitchFamily="18" charset="0"/>
                <a:cs typeface="Times New Roman" panose="02020603050405020304" pitchFamily="18" charset="0"/>
                <a:hlinkClick r:id="rId6" tooltip="Journal of dairy science."/>
              </a:rPr>
              <a:t>J. Dairy Sci.</a:t>
            </a:r>
            <a:r>
              <a:rPr lang="en-US" sz="2800" dirty="0">
                <a:latin typeface="Times New Roman" panose="02020603050405020304" pitchFamily="18" charset="0"/>
                <a:cs typeface="Times New Roman" panose="02020603050405020304" pitchFamily="18" charset="0"/>
              </a:rPr>
              <a:t> 93:5268-5279. </a:t>
            </a:r>
          </a:p>
          <a:p>
            <a:pPr marL="342900" lvl="0" indent="-342900" algn="just" rtl="0">
              <a:lnSpc>
                <a:spcPct val="91000"/>
              </a:lnSpc>
              <a:buFont typeface="+mj-lt"/>
              <a:buAutoNum type="arabicPeriod"/>
            </a:pPr>
            <a:r>
              <a:rPr lang="en-US" sz="2800" u="sng" dirty="0" err="1">
                <a:latin typeface="Times New Roman" panose="02020603050405020304" pitchFamily="18" charset="0"/>
                <a:cs typeface="Times New Roman" panose="02020603050405020304" pitchFamily="18" charset="0"/>
              </a:rPr>
              <a:t>Dibner</a:t>
            </a:r>
            <a:r>
              <a:rPr lang="en-US" sz="2800" u="sng" dirty="0">
                <a:latin typeface="Times New Roman" panose="02020603050405020304" pitchFamily="18" charset="0"/>
                <a:cs typeface="Times New Roman" panose="02020603050405020304" pitchFamily="18" charset="0"/>
              </a:rPr>
              <a:t>, J. J., M. L. </a:t>
            </a:r>
            <a:r>
              <a:rPr lang="en-US" sz="2800" u="sng" dirty="0" err="1">
                <a:latin typeface="Times New Roman" panose="02020603050405020304" pitchFamily="18" charset="0"/>
                <a:cs typeface="Times New Roman" panose="02020603050405020304" pitchFamily="18" charset="0"/>
              </a:rPr>
              <a:t>Kitchell</a:t>
            </a:r>
            <a:r>
              <a:rPr lang="en-US" sz="2800" u="sng" dirty="0">
                <a:latin typeface="Times New Roman" panose="02020603050405020304" pitchFamily="18" charset="0"/>
                <a:cs typeface="Times New Roman" panose="02020603050405020304" pitchFamily="18" charset="0"/>
              </a:rPr>
              <a:t>, C. A. Atwell, and F. J. Ivey. 1996. The effect of dietary ingredients and age on the microscopic structure of the gastrointestinal tract in poultry. J. Appl. Poultry Res., 5:70-77.</a:t>
            </a:r>
            <a:endParaRPr lang="en-US" sz="2800" dirty="0">
              <a:latin typeface="Times New Roman" panose="02020603050405020304" pitchFamily="18" charset="0"/>
              <a:cs typeface="Times New Roman" panose="02020603050405020304" pitchFamily="18" charset="0"/>
            </a:endParaRPr>
          </a:p>
          <a:p>
            <a:pPr marL="342900" lvl="0" indent="-342900" algn="just" rtl="0">
              <a:lnSpc>
                <a:spcPct val="91000"/>
              </a:lnSpc>
              <a:buFont typeface="+mj-lt"/>
              <a:buAutoNum type="arabicPeriod"/>
            </a:pPr>
            <a:r>
              <a:rPr lang="en-US" sz="2800" dirty="0" err="1">
                <a:latin typeface="Times New Roman" panose="02020603050405020304" pitchFamily="18" charset="0"/>
                <a:cs typeface="Times New Roman" panose="02020603050405020304" pitchFamily="18" charset="0"/>
                <a:hlinkClick r:id="rId7"/>
              </a:rPr>
              <a:t>Feinfeld</a:t>
            </a:r>
            <a:r>
              <a:rPr lang="en-US" sz="2800" dirty="0">
                <a:latin typeface="Times New Roman" panose="02020603050405020304" pitchFamily="18" charset="0"/>
                <a:cs typeface="Times New Roman" panose="02020603050405020304" pitchFamily="18" charset="0"/>
                <a:hlinkClick r:id="rId7"/>
              </a:rPr>
              <a:t>, D. 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hlinkClick r:id="rId8"/>
              </a:rPr>
              <a:t>Danovitch</a:t>
            </a:r>
            <a:r>
              <a:rPr lang="en-US" sz="2800" dirty="0">
                <a:latin typeface="Times New Roman" panose="02020603050405020304" pitchFamily="18" charset="0"/>
                <a:cs typeface="Times New Roman" panose="02020603050405020304" pitchFamily="18" charset="0"/>
                <a:hlinkClick r:id="rId8"/>
              </a:rPr>
              <a:t> GM</a:t>
            </a:r>
            <a:r>
              <a:rPr lang="en-US" sz="2800" dirty="0">
                <a:latin typeface="Times New Roman" panose="02020603050405020304" pitchFamily="18" charset="0"/>
                <a:cs typeface="Times New Roman" panose="02020603050405020304" pitchFamily="18" charset="0"/>
              </a:rPr>
              <a:t>. 1987. Factors affecting urine volume in chronic renal failure. Am J </a:t>
            </a:r>
            <a:r>
              <a:rPr lang="en-US" sz="2800" dirty="0" err="1">
                <a:latin typeface="Times New Roman" panose="02020603050405020304" pitchFamily="18" charset="0"/>
                <a:cs typeface="Times New Roman" panose="02020603050405020304" pitchFamily="18" charset="0"/>
              </a:rPr>
              <a:t>Kidn</a:t>
            </a:r>
            <a:r>
              <a:rPr lang="en-US" sz="2800" dirty="0">
                <a:latin typeface="Times New Roman" panose="02020603050405020304" pitchFamily="18" charset="0"/>
                <a:cs typeface="Times New Roman" panose="02020603050405020304" pitchFamily="18" charset="0"/>
              </a:rPr>
              <a:t>. Dis. </a:t>
            </a:r>
            <a:r>
              <a:rPr lang="en-US" sz="2800" dirty="0" smtClean="0">
                <a:latin typeface="Times New Roman" panose="02020603050405020304" pitchFamily="18" charset="0"/>
                <a:cs typeface="Times New Roman" panose="02020603050405020304" pitchFamily="18" charset="0"/>
              </a:rPr>
              <a:t>10:231-235</a:t>
            </a:r>
            <a:r>
              <a:rPr lang="fa-IR"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385677" y="7429426"/>
            <a:ext cx="12787402" cy="19355620"/>
          </a:xfrm>
          <a:prstGeom prst="rect">
            <a:avLst/>
          </a:prstGeom>
          <a:ln w="3175">
            <a:noFill/>
          </a:ln>
        </p:spPr>
        <p:txBody>
          <a:bodyPr wrap="square">
            <a:spAutoFit/>
          </a:bodyPr>
          <a:lstStyle/>
          <a:p>
            <a:pPr algn="just">
              <a:lnSpc>
                <a:spcPct val="114000"/>
              </a:lnSpc>
              <a:tabLst>
                <a:tab pos="5389563" algn="l"/>
              </a:tabLst>
            </a:pPr>
            <a:r>
              <a:rPr lang="fa-IR" sz="3600" dirty="0" smtClean="0">
                <a:cs typeface="B Nazanin" panose="00000400000000000000" pitchFamily="2" charset="-78"/>
              </a:rPr>
              <a:t>شواهدی </a:t>
            </a:r>
            <a:r>
              <a:rPr lang="fa-IR" sz="3600" dirty="0">
                <a:cs typeface="B Nazanin" panose="00000400000000000000" pitchFamily="2" charset="-78"/>
              </a:rPr>
              <a:t>نظیر بالا رفتن نسبی نیتروژن اوره ای خون، حجم بالای دفع ادرار، خشکی و تراکم مدفوع و نسبت بالاتر نیتروژن اوره ای به </a:t>
            </a:r>
            <a:r>
              <a:rPr lang="fa-IR" sz="3600" dirty="0" err="1">
                <a:cs typeface="B Nazanin" panose="00000400000000000000" pitchFamily="2" charset="-78"/>
              </a:rPr>
              <a:t>کراتینین</a:t>
            </a:r>
            <a:r>
              <a:rPr lang="fa-IR" sz="3600" dirty="0">
                <a:cs typeface="B Nazanin" panose="00000400000000000000" pitchFamily="2" charset="-78"/>
              </a:rPr>
              <a:t> خون در اثر تیمار 2 این فرضیه را مورد تأیید قرار می دهد که احتمالاً تخریب اکسیداتیو عضلانی منجر به بالا رفتن اوره موجود در خون شده که به تبع آن دفع کلیوی اوره برای حفظ </a:t>
            </a:r>
            <a:r>
              <a:rPr lang="fa-IR" sz="3600" dirty="0" err="1">
                <a:cs typeface="B Nazanin" panose="00000400000000000000" pitchFamily="2" charset="-78"/>
              </a:rPr>
              <a:t>هموستازی</a:t>
            </a:r>
            <a:r>
              <a:rPr lang="fa-IR" sz="3600" dirty="0">
                <a:cs typeface="B Nazanin" panose="00000400000000000000" pitchFamily="2" charset="-78"/>
              </a:rPr>
              <a:t> بدن افزایش می یابد. </a:t>
            </a:r>
            <a:r>
              <a:rPr lang="fa-IR" sz="3600" dirty="0" smtClean="0">
                <a:cs typeface="B Nazanin" panose="00000400000000000000" pitchFamily="2" charset="-78"/>
              </a:rPr>
              <a:t>مطالعات </a:t>
            </a:r>
            <a:r>
              <a:rPr lang="fa-IR" sz="3600" dirty="0">
                <a:cs typeface="B Nazanin" panose="00000400000000000000" pitchFamily="2" charset="-78"/>
              </a:rPr>
              <a:t>دیبنر و همکاران (4</a:t>
            </a:r>
            <a:r>
              <a:rPr lang="fa-IR" sz="3600" dirty="0" smtClean="0">
                <a:cs typeface="B Nazanin" panose="00000400000000000000" pitchFamily="2" charset="-78"/>
              </a:rPr>
              <a:t>)   </a:t>
            </a:r>
            <a:r>
              <a:rPr lang="fa-IR" sz="3600" dirty="0" smtClean="0">
                <a:solidFill>
                  <a:srgbClr val="FF0000"/>
                </a:solidFill>
                <a:cs typeface="B Nazanin" panose="00000400000000000000" pitchFamily="2" charset="-78"/>
              </a:rPr>
              <a:t>ارائه نتایج به شکل نمودار و گراف ارجحیت دارد</a:t>
            </a: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fa-IR" sz="3600" dirty="0" smtClean="0">
              <a:cs typeface="B Nazanin" panose="00000400000000000000" pitchFamily="2" charset="-78"/>
            </a:endParaRPr>
          </a:p>
          <a:p>
            <a:pPr algn="just">
              <a:lnSpc>
                <a:spcPct val="114000"/>
              </a:lnSpc>
              <a:tabLst>
                <a:tab pos="5389563" algn="l"/>
              </a:tabLst>
            </a:pPr>
            <a:endParaRPr lang="en-US" sz="1100" dirty="0" smtClean="0">
              <a:cs typeface="B Nazanin" panose="00000400000000000000" pitchFamily="2" charset="-78"/>
            </a:endParaRPr>
          </a:p>
          <a:p>
            <a:pPr algn="just">
              <a:lnSpc>
                <a:spcPct val="114000"/>
              </a:lnSpc>
              <a:tabLst>
                <a:tab pos="5389563" algn="l"/>
              </a:tabLst>
            </a:pPr>
            <a:endParaRPr lang="en-US" sz="1100" dirty="0" smtClean="0">
              <a:cs typeface="B Nazanin" panose="00000400000000000000" pitchFamily="2" charset="-78"/>
            </a:endParaRPr>
          </a:p>
          <a:p>
            <a:pPr algn="just">
              <a:lnSpc>
                <a:spcPct val="114000"/>
              </a:lnSpc>
              <a:tabLst>
                <a:tab pos="5389563" algn="l"/>
              </a:tabLst>
            </a:pPr>
            <a:endParaRPr lang="en-US" sz="32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en-US" sz="3600" dirty="0" smtClean="0">
              <a:cs typeface="B Nazanin" panose="00000400000000000000" pitchFamily="2" charset="-78"/>
            </a:endParaRPr>
          </a:p>
          <a:p>
            <a:pPr algn="just">
              <a:lnSpc>
                <a:spcPct val="114000"/>
              </a:lnSpc>
              <a:tabLst>
                <a:tab pos="5389563" algn="l"/>
              </a:tabLst>
            </a:pPr>
            <a:endParaRPr lang="fa-IR" sz="3600" dirty="0">
              <a:cs typeface="B Nazanin" panose="00000400000000000000" pitchFamily="2" charset="-78"/>
            </a:endParaRPr>
          </a:p>
        </p:txBody>
      </p:sp>
      <p:sp>
        <p:nvSpPr>
          <p:cNvPr id="16" name="TextBox 15"/>
          <p:cNvSpPr txBox="1"/>
          <p:nvPr/>
        </p:nvSpPr>
        <p:spPr>
          <a:xfrm>
            <a:off x="242801" y="6068715"/>
            <a:ext cx="3000396" cy="646331"/>
          </a:xfrm>
          <a:prstGeom prst="rect">
            <a:avLst/>
          </a:prstGeom>
          <a:noFill/>
        </p:spPr>
        <p:txBody>
          <a:bodyPr wrap="square" rtlCol="0">
            <a:spAutoFit/>
          </a:bodyPr>
          <a:lstStyle/>
          <a:p>
            <a:r>
              <a:rPr lang="fa-IR" sz="3600" dirty="0" smtClean="0">
                <a:cs typeface="B Titr" pitchFamily="2" charset="-78"/>
              </a:rPr>
              <a:t>کد مقاله:55119</a:t>
            </a:r>
            <a:endParaRPr lang="en-US" sz="3600" dirty="0">
              <a:cs typeface="B Titr" pitchFamily="2" charset="-78"/>
            </a:endParaRPr>
          </a:p>
        </p:txBody>
      </p:sp>
      <p:sp>
        <p:nvSpPr>
          <p:cNvPr id="18" name="TextBox 17"/>
          <p:cNvSpPr txBox="1"/>
          <p:nvPr/>
        </p:nvSpPr>
        <p:spPr>
          <a:xfrm>
            <a:off x="13744583" y="7698932"/>
            <a:ext cx="10715700" cy="944940"/>
          </a:xfrm>
          <a:prstGeom prst="round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lnSpc>
                <a:spcPct val="150000"/>
              </a:lnSpc>
            </a:pPr>
            <a:r>
              <a:rPr lang="fa-IR" sz="3600" b="1" dirty="0" smtClean="0">
                <a:solidFill>
                  <a:schemeClr val="bg1"/>
                </a:solidFill>
                <a:cs typeface="B Nazanin" pitchFamily="2" charset="-78"/>
              </a:rPr>
              <a:t>مقدمه و اهداف</a:t>
            </a:r>
            <a:endParaRPr lang="fa-IR" sz="3200" dirty="0">
              <a:solidFill>
                <a:schemeClr val="bg1"/>
              </a:solidFill>
              <a:cs typeface="B Nazanin" pitchFamily="2" charset="-78"/>
            </a:endParaRPr>
          </a:p>
        </p:txBody>
      </p:sp>
      <p:sp>
        <p:nvSpPr>
          <p:cNvPr id="20" name="TextBox 19"/>
          <p:cNvSpPr txBox="1"/>
          <p:nvPr/>
        </p:nvSpPr>
        <p:spPr>
          <a:xfrm>
            <a:off x="13744583" y="16287738"/>
            <a:ext cx="10715700" cy="944940"/>
          </a:xfrm>
          <a:prstGeom prst="round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lnSpc>
                <a:spcPct val="150000"/>
              </a:lnSpc>
            </a:pPr>
            <a:r>
              <a:rPr lang="fa-IR" sz="3600" b="1" dirty="0" smtClean="0">
                <a:solidFill>
                  <a:schemeClr val="bg1"/>
                </a:solidFill>
                <a:cs typeface="B Nazanin" pitchFamily="2" charset="-78"/>
              </a:rPr>
              <a:t>مواد و روش ها</a:t>
            </a:r>
            <a:endParaRPr lang="fa-IR" sz="3200" dirty="0">
              <a:solidFill>
                <a:schemeClr val="bg1"/>
              </a:solidFill>
              <a:cs typeface="B Nazanin" pitchFamily="2" charset="-78"/>
            </a:endParaRPr>
          </a:p>
        </p:txBody>
      </p:sp>
      <p:sp>
        <p:nvSpPr>
          <p:cNvPr id="21" name="TextBox 20"/>
          <p:cNvSpPr txBox="1"/>
          <p:nvPr/>
        </p:nvSpPr>
        <p:spPr>
          <a:xfrm>
            <a:off x="13530269" y="27432066"/>
            <a:ext cx="11215766" cy="788656"/>
          </a:xfrm>
          <a:prstGeom prst="round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lnSpc>
                <a:spcPct val="112000"/>
              </a:lnSpc>
            </a:pPr>
            <a:r>
              <a:rPr lang="fa-IR" sz="3600" b="1" dirty="0" smtClean="0">
                <a:cs typeface="B Nazanin" pitchFamily="2" charset="-78"/>
              </a:rPr>
              <a:t>یافته ها</a:t>
            </a:r>
          </a:p>
        </p:txBody>
      </p:sp>
      <p:sp>
        <p:nvSpPr>
          <p:cNvPr id="22" name="TextBox 21"/>
          <p:cNvSpPr txBox="1"/>
          <p:nvPr/>
        </p:nvSpPr>
        <p:spPr>
          <a:xfrm>
            <a:off x="814305" y="21931340"/>
            <a:ext cx="11572956" cy="788656"/>
          </a:xfrm>
          <a:prstGeom prst="round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lnSpc>
                <a:spcPct val="112000"/>
              </a:lnSpc>
            </a:pPr>
            <a:r>
              <a:rPr lang="fa-IR" sz="3600" b="1" dirty="0" smtClean="0">
                <a:cs typeface="B Nazanin" pitchFamily="2" charset="-78"/>
              </a:rPr>
              <a:t>نتیجه گیری کلی</a:t>
            </a:r>
          </a:p>
        </p:txBody>
      </p:sp>
      <p:sp>
        <p:nvSpPr>
          <p:cNvPr id="23" name="TextBox 22"/>
          <p:cNvSpPr txBox="1"/>
          <p:nvPr/>
        </p:nvSpPr>
        <p:spPr>
          <a:xfrm>
            <a:off x="742867" y="29503768"/>
            <a:ext cx="11787270" cy="788656"/>
          </a:xfrm>
          <a:prstGeom prst="roundRect">
            <a:avLst/>
          </a:prstGeom>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lnSpc>
                <a:spcPct val="112000"/>
              </a:lnSpc>
            </a:pPr>
            <a:r>
              <a:rPr lang="fa-IR" sz="3600" b="1" dirty="0" smtClean="0">
                <a:cs typeface="B Nazanin" pitchFamily="2" charset="-78"/>
              </a:rPr>
              <a:t>منابع</a:t>
            </a:r>
          </a:p>
        </p:txBody>
      </p:sp>
      <p:sp>
        <p:nvSpPr>
          <p:cNvPr id="24" name="TextBox 23"/>
          <p:cNvSpPr txBox="1"/>
          <p:nvPr/>
        </p:nvSpPr>
        <p:spPr>
          <a:xfrm>
            <a:off x="1100057" y="22359968"/>
            <a:ext cx="11358642" cy="3125856"/>
          </a:xfrm>
          <a:prstGeom prst="rect">
            <a:avLst/>
          </a:prstGeom>
          <a:noFill/>
          <a:ln>
            <a:noFill/>
          </a:ln>
        </p:spPr>
        <p:txBody>
          <a:bodyPr wrap="square" rtlCol="1">
            <a:spAutoFit/>
          </a:bodyPr>
          <a:lstStyle/>
          <a:p>
            <a:pPr algn="just">
              <a:lnSpc>
                <a:spcPct val="112000"/>
              </a:lnSpc>
            </a:pPr>
            <a:endParaRPr lang="fa-IR" sz="3600" dirty="0" smtClean="0">
              <a:cs typeface="B Nazanin" panose="00000400000000000000" pitchFamily="2" charset="-78"/>
            </a:endParaRPr>
          </a:p>
          <a:p>
            <a:pPr algn="just">
              <a:lnSpc>
                <a:spcPct val="112000"/>
              </a:lnSpc>
            </a:pPr>
            <a:r>
              <a:rPr lang="fa-IR" sz="3600" dirty="0" smtClean="0">
                <a:cs typeface="B Nazanin" panose="00000400000000000000" pitchFamily="2" charset="-78"/>
              </a:rPr>
              <a:t>1-</a:t>
            </a:r>
          </a:p>
          <a:p>
            <a:pPr algn="just">
              <a:lnSpc>
                <a:spcPct val="112000"/>
              </a:lnSpc>
            </a:pPr>
            <a:r>
              <a:rPr lang="fa-IR" sz="3600" dirty="0" smtClean="0">
                <a:cs typeface="B Nazanin" panose="00000400000000000000" pitchFamily="2" charset="-78"/>
              </a:rPr>
              <a:t>2-</a:t>
            </a:r>
          </a:p>
          <a:p>
            <a:pPr algn="just">
              <a:lnSpc>
                <a:spcPct val="112000"/>
              </a:lnSpc>
            </a:pPr>
            <a:r>
              <a:rPr lang="fa-IR" sz="3600" dirty="0" smtClean="0">
                <a:cs typeface="B Nazanin" panose="00000400000000000000" pitchFamily="2" charset="-78"/>
              </a:rPr>
              <a:t>3-</a:t>
            </a:r>
          </a:p>
          <a:p>
            <a:pPr algn="just">
              <a:lnSpc>
                <a:spcPct val="112000"/>
              </a:lnSpc>
            </a:pPr>
            <a:endParaRPr lang="fa-IR" sz="3200" dirty="0" smtClean="0">
              <a:cs typeface="B Nazanin" panose="00000400000000000000" pitchFamily="2" charset="-78"/>
            </a:endParaRPr>
          </a:p>
        </p:txBody>
      </p:sp>
      <p:pic>
        <p:nvPicPr>
          <p:cNvPr id="1026" name="Picture 2" descr="E:\MSC students\rahnama 1\salesi\plot\plot est.JPG"/>
          <p:cNvPicPr>
            <a:picLocks noChangeAspect="1" noChangeArrowheads="1"/>
          </p:cNvPicPr>
          <p:nvPr/>
        </p:nvPicPr>
        <p:blipFill>
          <a:blip r:embed="rId9" cstate="print"/>
          <a:srcRect l="4000" r="14667" b="3296"/>
          <a:stretch>
            <a:fillRect/>
          </a:stretch>
        </p:blipFill>
        <p:spPr bwMode="auto">
          <a:xfrm>
            <a:off x="671429" y="11215640"/>
            <a:ext cx="11930145" cy="10197372"/>
          </a:xfrm>
          <a:prstGeom prst="rect">
            <a:avLst/>
          </a:prstGeom>
          <a:noFill/>
        </p:spPr>
      </p:pic>
      <p:pic>
        <p:nvPicPr>
          <p:cNvPr id="4" name="Picture 2" descr="دانشگاه فردوسی مشهد - ویکی‌پدیا، دانشنامهٔ آزاد"/>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74583" y="5106493"/>
            <a:ext cx="1660608" cy="21248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178639" y="5732213"/>
            <a:ext cx="913492" cy="1200329"/>
          </a:xfrm>
          <a:prstGeom prst="rect">
            <a:avLst/>
          </a:prstGeom>
          <a:noFill/>
        </p:spPr>
        <p:txBody>
          <a:bodyPr wrap="square" rtlCol="1">
            <a:spAutoFit/>
          </a:bodyPr>
          <a:lstStyle/>
          <a:p>
            <a:r>
              <a:rPr lang="fa-IR" sz="2400" dirty="0" smtClean="0">
                <a:solidFill>
                  <a:srgbClr val="FF0000"/>
                </a:solidFill>
              </a:rPr>
              <a:t>آرم موسسه نویسنده</a:t>
            </a:r>
            <a:endParaRPr lang="fa-IR" sz="2400" dirty="0">
              <a:solidFill>
                <a:srgbClr val="FF0000"/>
              </a:solidFill>
            </a:endParaRPr>
          </a:p>
        </p:txBody>
      </p:sp>
    </p:spTree>
    <p:extLst>
      <p:ext uri="{BB962C8B-B14F-4D97-AF65-F5344CB8AC3E}">
        <p14:creationId xmlns:p14="http://schemas.microsoft.com/office/powerpoint/2010/main" val="2051157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482</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Nazanin</vt:lpstr>
      <vt:lpstr>B Titr</vt:lpstr>
      <vt:lpstr>Calibri</vt:lpstr>
      <vt:lpstr>Times New Roman</vt:lpstr>
      <vt:lpstr>Office Theme</vt:lpstr>
      <vt:lpstr> اثر تغذیه هسته انار بر برخی ویژگی های فیزیکوشیمیایی ادرار و مدفوع بز های سانن در شرایط تنش اکسیداتیو القایی الهی*1، س.،ا.  1- عضو هیئت علمی گروه علوم دامی دانشگاه فردوسی مشهد     ابعاد پوستر 70*100 *elahi@um.ac.ir</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اثر پودر کهورک  بر عملکرد جوجه های گوشتی تحت تنش گرمایی دشتبان1، ه.، افضلی2، ن.، حسینی واشان2، س.ج.، سریر2، ه. 1- دانشجوی فیزیولوژی دانشگاه بیرجند،‌2- اعضای هیئت علمی گروه علوم دامی دانشگاه بیرجند jhosseiniv@birjand.ac.ir</dc:title>
  <dc:creator>MRT</dc:creator>
  <cp:lastModifiedBy>SamRayaneh</cp:lastModifiedBy>
  <cp:revision>61</cp:revision>
  <dcterms:created xsi:type="dcterms:W3CDTF">2015-05-15T18:41:29Z</dcterms:created>
  <dcterms:modified xsi:type="dcterms:W3CDTF">2022-07-26T10:35:22Z</dcterms:modified>
</cp:coreProperties>
</file>